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3"/>
  </p:notesMasterIdLst>
  <p:handoutMasterIdLst>
    <p:handoutMasterId r:id="rId14"/>
  </p:handoutMasterIdLst>
  <p:sldIdLst>
    <p:sldId id="391" r:id="rId7"/>
    <p:sldId id="387" r:id="rId8"/>
    <p:sldId id="392" r:id="rId9"/>
    <p:sldId id="388" r:id="rId10"/>
    <p:sldId id="390" r:id="rId11"/>
    <p:sldId id="389" r:id="rId12"/>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50188" autoAdjust="0"/>
  </p:normalViewPr>
  <p:slideViewPr>
    <p:cSldViewPr>
      <p:cViewPr varScale="1">
        <p:scale>
          <a:sx n="40" d="100"/>
          <a:sy n="40" d="100"/>
        </p:scale>
        <p:origin x="2160" y="66"/>
      </p:cViewPr>
      <p:guideLst>
        <p:guide orient="horz" pos="3072"/>
        <p:guide pos="512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1/20/2017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1/20/2017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V1.0</a:t>
            </a:r>
            <a:r>
              <a:rPr lang="en-US" sz="1200" baseline="0" dirty="0" smtClean="0"/>
              <a:t> 20 January 2017</a:t>
            </a:r>
          </a:p>
          <a:p>
            <a:r>
              <a:rPr lang="en-US" sz="1200" baseline="0" dirty="0" smtClean="0"/>
              <a:t>Author: Onorio Catenacci</a:t>
            </a:r>
          </a:p>
          <a:p>
            <a:endParaRPr lang="en-US" sz="12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33717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Before we get into the subject of unit testing and integration testing it seems wise to take a few moments</a:t>
            </a:r>
            <a:r>
              <a:rPr lang="en-US" sz="2000" baseline="0" dirty="0" smtClean="0"/>
              <a:t> to discuss a few background details.  It’s important to recognize and understand that </a:t>
            </a:r>
            <a:r>
              <a:rPr lang="en-US" sz="2000" i="1" baseline="0" dirty="0" smtClean="0"/>
              <a:t>all</a:t>
            </a:r>
            <a:r>
              <a:rPr lang="en-US" sz="20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2000" baseline="0" dirty="0" smtClean="0"/>
          </a:p>
          <a:p>
            <a:r>
              <a:rPr lang="en-US" sz="2000" baseline="0" dirty="0" smtClean="0"/>
              <a:t>I say this for two reasons:</a:t>
            </a:r>
          </a:p>
          <a:p>
            <a:endParaRPr lang="en-US" sz="2000" baseline="0" dirty="0" smtClean="0"/>
          </a:p>
          <a:p>
            <a:r>
              <a:rPr lang="en-US" sz="20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2000" baseline="0" dirty="0" smtClean="0"/>
          </a:p>
          <a:p>
            <a:r>
              <a:rPr lang="en-US" sz="20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2000" i="1" baseline="0" dirty="0" smtClean="0"/>
              <a:t>major</a:t>
            </a:r>
            <a:r>
              <a:rPr lang="en-US" sz="20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2000" baseline="0" dirty="0" smtClean="0"/>
          </a:p>
          <a:p>
            <a:r>
              <a:rPr lang="en-US" sz="20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2000" baseline="0" dirty="0" smtClean="0"/>
          </a:p>
          <a:p>
            <a:endParaRPr lang="en-US" sz="2000" dirty="0" smtClean="0"/>
          </a:p>
          <a:p>
            <a:endParaRPr lang="en-US" sz="20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 I also think it’s very important to discuss why we write unit tests.  </a:t>
            </a:r>
          </a:p>
          <a:p>
            <a:endParaRPr lang="en-US" sz="2000" dirty="0" smtClean="0"/>
          </a:p>
          <a:p>
            <a:r>
              <a:rPr lang="en-US" sz="2000" dirty="0" smtClean="0"/>
              <a:t>One thing you will discover as you progress as a software developer is that once a system is working there is a large amount of reluctance to modify any of the code unless it’s absolutely necessary. This is for good reason.  Gerald Weinberger once said that if carpenters built buildings the way that software developers write applications the first woodpecker that came along would destroy civilization.  Once we get software working, for God’s sake, don’t mess with it. </a:t>
            </a:r>
          </a:p>
          <a:p>
            <a:endParaRPr lang="en-US" sz="2000" dirty="0" smtClean="0"/>
          </a:p>
          <a:p>
            <a:r>
              <a:rPr lang="en-US" sz="2000" dirty="0" smtClean="0"/>
              <a:t>Except we do need to mess with it.  Old </a:t>
            </a:r>
            <a:r>
              <a:rPr lang="en-US" sz="2000" dirty="0" err="1" smtClean="0"/>
              <a:t>crufty</a:t>
            </a:r>
            <a:r>
              <a:rPr lang="en-US" sz="2000" dirty="0" smtClean="0"/>
              <a:t> software is exactly why we’ve got to get special devices built for airports because they have to emulate computers from the 1960’s because the software hasn’t been updated since then.</a:t>
            </a:r>
          </a:p>
          <a:p>
            <a:endParaRPr lang="en-US" sz="2000" dirty="0" smtClean="0"/>
          </a:p>
          <a:p>
            <a:r>
              <a:rPr lang="en-US" sz="2000" dirty="0" smtClean="0"/>
              <a:t>Unit tests are an important step in overcoming this “For God’s sake don’t change the software” syndrome.  They help to give us confidence that we can refactor the software without fear of the entire system collapsing in flames.  If your unit tests aren’t giving you a backstop for making </a:t>
            </a:r>
            <a:r>
              <a:rPr lang="en-US" sz="2000" dirty="0" err="1" smtClean="0"/>
              <a:t>refactorings</a:t>
            </a:r>
            <a:r>
              <a:rPr lang="en-US" sz="2000" dirty="0" smtClean="0"/>
              <a:t> then they’re worse than useless because they’re simply wasting time that could be spent on other </a:t>
            </a:r>
            <a:r>
              <a:rPr lang="en-US" sz="2000" smtClean="0"/>
              <a:t>activities.</a:t>
            </a:r>
            <a:endParaRPr lang="en-US" sz="200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22096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a:p>
            <a:r>
              <a:rPr lang="en-US" sz="2000" baseline="0" dirty="0" smtClean="0">
                <a:latin typeface="+mn-lt"/>
              </a:rPr>
              <a:t>So that will be the last time you build a unit test without  using a unit testing tool.  Here at United Shore we use </a:t>
            </a:r>
            <a:r>
              <a:rPr lang="en-US" sz="2000" baseline="0" dirty="0" err="1" smtClean="0">
                <a:latin typeface="+mn-lt"/>
              </a:rPr>
              <a:t>Nunit</a:t>
            </a:r>
            <a:r>
              <a:rPr lang="en-US" sz="2000" baseline="0" dirty="0" smtClean="0">
                <a:latin typeface="+mn-lt"/>
              </a:rPr>
              <a:t> but there are other unit testing frameworks as well.  The main point to bear in mind is _why_ we build and execute unit tests.  We build unit tests to allow us to refactor code with confidence that we’re not going to break existing functionality.  That’s it.  That’s all.  If we are not building unit tests that allow us to safeguard against regressions when we’re refactoring code then what we’re doing is worse than useless—it’s actively wasting time that could be better spent on other tasks.  </a:t>
            </a:r>
          </a:p>
          <a:p>
            <a:endParaRPr lang="en-US" sz="2000" baseline="0" dirty="0" smtClean="0">
              <a:latin typeface="+mn-lt"/>
            </a:endParaRP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42955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Unit testing</a:t>
            </a:r>
            <a:endParaRPr lang="en-US" altLang="en-US" sz="7200" cap="all" dirty="0">
              <a:solidFill>
                <a:srgbClr val="F78932"/>
              </a:solidFill>
              <a:latin typeface="Futura LT Pro Medium" panose="020B0602020204020303" pitchFamily="34" charset="0"/>
              <a:sym typeface="Futura" pitchFamily="34" charset="0"/>
            </a:endParaRPr>
          </a:p>
        </p:txBody>
      </p:sp>
    </p:spTree>
    <p:extLst>
      <p:ext uri="{BB962C8B-B14F-4D97-AF65-F5344CB8AC3E}">
        <p14:creationId xmlns:p14="http://schemas.microsoft.com/office/powerpoint/2010/main" val="65422404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0"/>
            <a:ext cx="16256000" cy="386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Some Basic Facts About Software</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0"/>
            <a:ext cx="16256000" cy="386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Why Unit Test?</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2083636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6684" y="0"/>
            <a:ext cx="162493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Basic Testing Terminology</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 y="0"/>
            <a:ext cx="16237284" cy="99993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17380" y="0"/>
            <a:ext cx="16273379"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sz="6600" dirty="0" smtClean="0">
                <a:solidFill>
                  <a:srgbClr val="306199"/>
                </a:solidFill>
              </a:rPr>
              <a:t>Levels Of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61568"/>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5400" y="24063"/>
            <a:ext cx="162814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Unit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5616</TotalTime>
  <Pages>0</Pages>
  <Words>1503</Words>
  <Characters>0</Characters>
  <Application>Microsoft Office PowerPoint</Application>
  <PresentationFormat>Custom</PresentationFormat>
  <Lines>0</Lines>
  <Paragraphs>65</Paragraphs>
  <Slides>6</Slides>
  <Notes>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vt:i4>
      </vt:variant>
    </vt:vector>
  </HeadingPairs>
  <TitlesOfParts>
    <vt:vector size="26" baseType="lpstr">
      <vt:lpstr>ＭＳ Ｐゴシック</vt:lpstr>
      <vt:lpstr>ＭＳ Ｐゴシック</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203</cp:revision>
  <cp:lastPrinted>2015-06-12T20:06:24Z</cp:lastPrinted>
  <dcterms:modified xsi:type="dcterms:W3CDTF">2017-01-20T20:50:52Z</dcterms:modified>
</cp:coreProperties>
</file>